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presProps" Target="pres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2" Type="http://schemas.openxmlformats.org/officeDocument/2006/relationships/slide" Target="slides/slide1.xml" /><Relationship Id="rId16" Type="http://schemas.openxmlformats.org/officeDocument/2006/relationships/tableStyles" Target="tableStyle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theme" Target="theme/theme1.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viewProps" Target="view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GB"/>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7/24/2022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7/24/2022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GB"/>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7/24/2022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7/24/2022</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7/24/2022</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7/24/2022</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7/24/2022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GB"/>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7/24/2022</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7/24/2022</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7/24/2022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7/24/2022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7/24/2022</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0EAB0-9C34-0949-9B86-592F1AF07AC4}"/>
              </a:ext>
            </a:extLst>
          </p:cNvPr>
          <p:cNvSpPr>
            <a:spLocks noGrp="1"/>
          </p:cNvSpPr>
          <p:nvPr>
            <p:ph type="ctrTitle"/>
          </p:nvPr>
        </p:nvSpPr>
        <p:spPr/>
        <p:txBody>
          <a:bodyPr/>
          <a:lstStyle/>
          <a:p>
            <a:r>
              <a:rPr lang="en-GB"/>
              <a:t>Things Fall Apart </a:t>
            </a:r>
            <a:br>
              <a:rPr lang="en-GB"/>
            </a:br>
            <a:r>
              <a:rPr lang="en-GB"/>
              <a:t>by Chinua Achieve</a:t>
            </a:r>
            <a:br>
              <a:rPr lang="en-GB"/>
            </a:br>
            <a:endParaRPr lang="en-US"/>
          </a:p>
        </p:txBody>
      </p:sp>
      <p:sp>
        <p:nvSpPr>
          <p:cNvPr id="3" name="Subtitle 2">
            <a:extLst>
              <a:ext uri="{FF2B5EF4-FFF2-40B4-BE49-F238E27FC236}">
                <a16:creationId xmlns:a16="http://schemas.microsoft.com/office/drawing/2014/main" id="{89DA2D93-4EAD-1B4F-9C34-9D14AF48D860}"/>
              </a:ext>
            </a:extLst>
          </p:cNvPr>
          <p:cNvSpPr>
            <a:spLocks noGrp="1"/>
          </p:cNvSpPr>
          <p:nvPr>
            <p:ph type="subTitle" idx="1"/>
          </p:nvPr>
        </p:nvSpPr>
        <p:spPr/>
        <p:txBody>
          <a:bodyPr/>
          <a:lstStyle/>
          <a:p>
            <a:r>
              <a:rPr lang="en-GB"/>
              <a:t>MA III SEM PAPER XII</a:t>
            </a:r>
          </a:p>
          <a:p>
            <a:r>
              <a:rPr lang="en-GB"/>
              <a:t>GOVERNMENT DEGREE COLLEGE PAONTA SAHIB </a:t>
            </a:r>
            <a:endParaRPr lang="en-US"/>
          </a:p>
        </p:txBody>
      </p:sp>
    </p:spTree>
    <p:extLst>
      <p:ext uri="{BB962C8B-B14F-4D97-AF65-F5344CB8AC3E}">
        <p14:creationId xmlns:p14="http://schemas.microsoft.com/office/powerpoint/2010/main" val="105675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AF4A7-3C51-EF40-BC8B-ECF7B68057F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9CDE304-0B5C-594A-AFB3-DCA3CD17F7AB}"/>
              </a:ext>
            </a:extLst>
          </p:cNvPr>
          <p:cNvSpPr>
            <a:spLocks noGrp="1"/>
          </p:cNvSpPr>
          <p:nvPr>
            <p:ph idx="1"/>
          </p:nvPr>
        </p:nvSpPr>
        <p:spPr/>
        <p:txBody>
          <a:bodyPr/>
          <a:lstStyle/>
          <a:p>
            <a:r>
              <a:rPr lang="en-GB" b="0" i="0">
                <a:solidFill>
                  <a:srgbClr val="000000"/>
                </a:solidFill>
                <a:effectLst/>
                <a:latin typeface="Arial" panose="020B0604020202020204" pitchFamily="34" charset="0"/>
              </a:rPr>
              <a:t>Chinua Achebe is one of the most well-known </a:t>
            </a:r>
            <a:br>
              <a:rPr lang="en-GB"/>
            </a:br>
            <a:r>
              <a:rPr lang="en-GB" b="0" i="0">
                <a:solidFill>
                  <a:srgbClr val="000000"/>
                </a:solidFill>
                <a:effectLst/>
                <a:latin typeface="Arial" panose="020B0604020202020204" pitchFamily="34" charset="0"/>
              </a:rPr>
              <a:t>contemporary African writers.</a:t>
            </a:r>
            <a:br>
              <a:rPr lang="en-GB"/>
            </a:br>
            <a:r>
              <a:rPr lang="en-GB" b="0" i="0">
                <a:solidFill>
                  <a:srgbClr val="000000"/>
                </a:solidFill>
                <a:effectLst/>
                <a:latin typeface="Arial" panose="020B0604020202020204" pitchFamily="34" charset="0"/>
              </a:rPr>
              <a:t>Born 1930 </a:t>
            </a:r>
            <a:br>
              <a:rPr lang="en-GB"/>
            </a:br>
            <a:r>
              <a:rPr lang="en-GB" b="1" i="0">
                <a:solidFill>
                  <a:srgbClr val="000000"/>
                </a:solidFill>
                <a:effectLst/>
                <a:latin typeface="Arial" panose="020B0604020202020204" pitchFamily="34" charset="0"/>
              </a:rPr>
              <a:t>3</a:t>
            </a:r>
            <a:r>
              <a:rPr lang="en-GB" b="0" i="0">
                <a:solidFill>
                  <a:srgbClr val="000000"/>
                </a:solidFill>
                <a:effectLst/>
                <a:latin typeface="Arial" panose="020B0604020202020204" pitchFamily="34" charset="0"/>
              </a:rPr>
              <a:t>Many of his novels and short stories are based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in Nigeria, Africa.</a:t>
            </a:r>
          </a:p>
          <a:p>
            <a:r>
              <a:rPr lang="en-GB" b="0" i="0">
                <a:solidFill>
                  <a:srgbClr val="000000"/>
                </a:solidFill>
                <a:effectLst/>
                <a:latin typeface="Arial" panose="020B0604020202020204" pitchFamily="34" charset="0"/>
              </a:rPr>
              <a:t>Many of his characters are members of the Igbo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(Ibo) tribe.</a:t>
            </a:r>
          </a:p>
          <a:p>
            <a:endParaRPr lang="en-US"/>
          </a:p>
        </p:txBody>
      </p:sp>
    </p:spTree>
    <p:extLst>
      <p:ext uri="{BB962C8B-B14F-4D97-AF65-F5344CB8AC3E}">
        <p14:creationId xmlns:p14="http://schemas.microsoft.com/office/powerpoint/2010/main" val="1123140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5D922-F487-3045-9760-4E1383F61EF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DD1BCC1-3F12-2E4E-9BF6-422A096D5760}"/>
              </a:ext>
            </a:extLst>
          </p:cNvPr>
          <p:cNvSpPr>
            <a:spLocks noGrp="1"/>
          </p:cNvSpPr>
          <p:nvPr>
            <p:ph idx="1"/>
          </p:nvPr>
        </p:nvSpPr>
        <p:spPr/>
        <p:txBody>
          <a:bodyPr/>
          <a:lstStyle/>
          <a:p>
            <a:br>
              <a:rPr lang="en-GB"/>
            </a:br>
            <a:r>
              <a:rPr lang="en-GB" b="0" i="0">
                <a:solidFill>
                  <a:srgbClr val="000000"/>
                </a:solidFill>
                <a:effectLst/>
                <a:latin typeface="Arial" panose="020B0604020202020204" pitchFamily="34" charset="0"/>
              </a:rPr>
              <a:t>colonialismA system by which a country (like Great Britain)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maintains foreign colonies (like Nigeria) in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order to exploit them economically.</a:t>
            </a:r>
          </a:p>
          <a:p>
            <a:r>
              <a:rPr lang="en-GB" b="0" i="0">
                <a:solidFill>
                  <a:srgbClr val="000000"/>
                </a:solidFill>
                <a:effectLst/>
                <a:latin typeface="Arial" panose="020B0604020202020204" pitchFamily="34" charset="0"/>
              </a:rPr>
              <a:t>The domineering country usually feels superior to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the natives in all ways and often forces its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customs and religion upon them.</a:t>
            </a:r>
          </a:p>
          <a:p>
            <a:br>
              <a:rPr lang="en-GB"/>
            </a:br>
            <a:endParaRPr lang="en-US"/>
          </a:p>
        </p:txBody>
      </p:sp>
      <p:sp>
        <p:nvSpPr>
          <p:cNvPr id="5" name="TextBox 4">
            <a:extLst>
              <a:ext uri="{FF2B5EF4-FFF2-40B4-BE49-F238E27FC236}">
                <a16:creationId xmlns:a16="http://schemas.microsoft.com/office/drawing/2014/main" id="{CDF7F6CA-F8D0-AB4C-B668-BA7823C5D0A4}"/>
              </a:ext>
            </a:extLst>
          </p:cNvPr>
          <p:cNvSpPr txBox="1"/>
          <p:nvPr/>
        </p:nvSpPr>
        <p:spPr>
          <a:xfrm>
            <a:off x="4436269" y="1714500"/>
            <a:ext cx="7315200" cy="1754326"/>
          </a:xfrm>
          <a:prstGeom prst="rect">
            <a:avLst/>
          </a:prstGeom>
          <a:noFill/>
        </p:spPr>
        <p:txBody>
          <a:bodyPr wrap="square">
            <a:spAutoFit/>
          </a:bodyPr>
          <a:lstStyle/>
          <a:p>
            <a:pPr algn="l">
              <a:buFont typeface="Arial" panose="020B0604020202020204" pitchFamily="34" charset="0"/>
              <a:buChar char="•"/>
            </a:pPr>
            <a:r>
              <a:rPr lang="en-GB" b="0" i="0">
                <a:solidFill>
                  <a:srgbClr val="000000"/>
                </a:solidFill>
                <a:effectLst/>
                <a:latin typeface="Arial" panose="020B0604020202020204" pitchFamily="34" charset="0"/>
              </a:rPr>
              <a:t>Things Fall Apart (written in 1958) deals with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the clash of cultures and the violent transitions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in life and values brought about by British </a:t>
            </a:r>
            <a:br>
              <a:rPr lang="en-GB" b="0" i="0">
                <a:solidFill>
                  <a:srgbClr val="000000"/>
                </a:solidFill>
                <a:effectLst/>
                <a:latin typeface="Arial" panose="020B0604020202020204" pitchFamily="34" charset="0"/>
              </a:rPr>
            </a:br>
            <a:r>
              <a:rPr lang="en-GB" b="0" i="0">
                <a:solidFill>
                  <a:srgbClr val="000000"/>
                </a:solidFill>
                <a:effectLst/>
                <a:latin typeface="Arial" panose="020B0604020202020204" pitchFamily="34" charset="0"/>
              </a:rPr>
              <a:t>colonialism in Nigeria in late 1800s.</a:t>
            </a:r>
          </a:p>
          <a:p>
            <a:br>
              <a:rPr lang="en-GB"/>
            </a:br>
            <a:endParaRPr lang="en-US"/>
          </a:p>
        </p:txBody>
      </p:sp>
    </p:spTree>
    <p:extLst>
      <p:ext uri="{BB962C8B-B14F-4D97-AF65-F5344CB8AC3E}">
        <p14:creationId xmlns:p14="http://schemas.microsoft.com/office/powerpoint/2010/main" val="28008087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40BAE-0DBF-3D4A-8612-978E6CFE818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31FF0CC-0D07-9A47-B5C2-D184026748DB}"/>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004149AE-9F5C-0D47-B31A-07CB894FAE2A}"/>
              </a:ext>
            </a:extLst>
          </p:cNvPr>
          <p:cNvSpPr txBox="1"/>
          <p:nvPr/>
        </p:nvSpPr>
        <p:spPr>
          <a:xfrm>
            <a:off x="4554140" y="3018234"/>
            <a:ext cx="6630327" cy="1477328"/>
          </a:xfrm>
          <a:prstGeom prst="rect">
            <a:avLst/>
          </a:prstGeom>
          <a:noFill/>
        </p:spPr>
        <p:txBody>
          <a:bodyPr wrap="square">
            <a:spAutoFit/>
          </a:bodyPr>
          <a:lstStyle/>
          <a:p>
            <a:r>
              <a:rPr lang="en-GB" b="1" i="0">
                <a:solidFill>
                  <a:srgbClr val="4D5156"/>
                </a:solidFill>
                <a:effectLst/>
                <a:latin typeface="Roboto"/>
              </a:rPr>
              <a:t>Things Fall Apart</a:t>
            </a:r>
            <a:r>
              <a:rPr lang="en-GB" b="0" i="0">
                <a:solidFill>
                  <a:srgbClr val="4D5156"/>
                </a:solidFill>
                <a:effectLst/>
                <a:latin typeface="Roboto"/>
              </a:rPr>
              <a:t> by Chinua Achebe is a novel whose title bears the central massage of the work. The very title 'Things Fall Apart' foreshadows the tragedy which takes place at the end of the novel. The novel depicts the tragedy of an individual as well as the tragedy of a society.</a:t>
            </a:r>
            <a:endParaRPr lang="en-US"/>
          </a:p>
        </p:txBody>
      </p:sp>
    </p:spTree>
    <p:extLst>
      <p:ext uri="{BB962C8B-B14F-4D97-AF65-F5344CB8AC3E}">
        <p14:creationId xmlns:p14="http://schemas.microsoft.com/office/powerpoint/2010/main" val="28726142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0E9F7-6C4E-ED44-8905-03D5193C4BB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4F208E1-F561-6044-B640-00EBBC82AA65}"/>
              </a:ext>
            </a:extLst>
          </p:cNvPr>
          <p:cNvSpPr>
            <a:spLocks noGrp="1"/>
          </p:cNvSpPr>
          <p:nvPr>
            <p:ph idx="1"/>
          </p:nvPr>
        </p:nvSpPr>
        <p:spPr>
          <a:xfrm>
            <a:off x="4297893" y="604380"/>
            <a:ext cx="7315200" cy="5120640"/>
          </a:xfrm>
        </p:spPr>
        <p:txBody>
          <a:bodyPr/>
          <a:lstStyle/>
          <a:p>
            <a:r>
              <a:rPr lang="en-GB" b="0" i="0">
                <a:solidFill>
                  <a:srgbClr val="4D5156"/>
                </a:solidFill>
                <a:effectLst/>
                <a:latin typeface="Roboto"/>
              </a:rPr>
              <a:t>The Title </a:t>
            </a:r>
          </a:p>
          <a:p>
            <a:r>
              <a:rPr lang="en-GB" b="0" i="0">
                <a:solidFill>
                  <a:srgbClr val="4D5156"/>
                </a:solidFill>
                <a:effectLst/>
                <a:latin typeface="Roboto"/>
              </a:rPr>
              <a:t>The title Things Fall Apart refers to the fact that</a:t>
            </a:r>
            <a:r>
              <a:rPr lang="en-GB" b="1" i="0">
                <a:solidFill>
                  <a:srgbClr val="4D5156"/>
                </a:solidFill>
                <a:effectLst/>
                <a:latin typeface="Roboto"/>
              </a:rPr>
              <a:t>without proper balance, things do fall apart</a:t>
            </a:r>
            <a:r>
              <a:rPr lang="en-GB" b="0" i="0">
                <a:solidFill>
                  <a:srgbClr val="4D5156"/>
                </a:solidFill>
                <a:effectLst/>
                <a:latin typeface="Roboto"/>
              </a:rPr>
              <a:t>. The notion of balance in the novel is an important theme throughout the book. Beginning with the excerpt from Yeats' poem, ‘The Second coming ‘the concept of balance is stressed as important; for without balance, order is lost.</a:t>
            </a:r>
            <a:endParaRPr lang="en-US"/>
          </a:p>
        </p:txBody>
      </p:sp>
    </p:spTree>
    <p:extLst>
      <p:ext uri="{BB962C8B-B14F-4D97-AF65-F5344CB8AC3E}">
        <p14:creationId xmlns:p14="http://schemas.microsoft.com/office/powerpoint/2010/main" val="20408882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84CEA-82A9-C84B-BD19-5205CA4BC06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19FAEC0-C1E3-2646-BEFF-5BB027A36888}"/>
              </a:ext>
            </a:extLst>
          </p:cNvPr>
          <p:cNvSpPr>
            <a:spLocks noGrp="1"/>
          </p:cNvSpPr>
          <p:nvPr>
            <p:ph idx="1"/>
          </p:nvPr>
        </p:nvSpPr>
        <p:spPr/>
        <p:txBody>
          <a:bodyPr/>
          <a:lstStyle/>
          <a:p>
            <a:r>
              <a:rPr lang="en-US" b="0" i="0">
                <a:solidFill>
                  <a:srgbClr val="666666"/>
                </a:solidFill>
                <a:effectLst/>
                <a:latin typeface="Verdana" panose="020B0604030504040204" pitchFamily="34" charset="0"/>
              </a:rPr>
              <a:t>The phrase "things fall apart" is taken from the poem, “The Second Coming” by W.B Yeats, which Achebe quotes more extensively in the epigraph. Achebe’s literary allusion to Yeats’ poem might deepen or extend—by comparison and/or contrast—the meaning(s) of Achebe’s title and his novel.  The beginning four lines of the poem are referred as a preface of the novel.</a:t>
            </a:r>
            <a:endParaRPr lang="en-US" b="0" i="0">
              <a:solidFill>
                <a:srgbClr val="666666"/>
              </a:solidFill>
              <a:effectLst/>
              <a:latin typeface="Trebuchet MS" panose="020B0603020202020204" pitchFamily="34" charset="0"/>
            </a:endParaRPr>
          </a:p>
          <a:p>
            <a:br>
              <a:rPr lang="en-US" b="0" i="0">
                <a:solidFill>
                  <a:srgbClr val="666666"/>
                </a:solidFill>
                <a:effectLst/>
                <a:latin typeface="Verdana" panose="020B0604030504040204" pitchFamily="34" charset="0"/>
              </a:rPr>
            </a:br>
            <a:endParaRPr lang="en-US" b="0" i="0">
              <a:solidFill>
                <a:srgbClr val="666666"/>
              </a:solidFill>
              <a:effectLst/>
              <a:latin typeface="Trebuchet MS" panose="020B0603020202020204" pitchFamily="34" charset="0"/>
            </a:endParaRPr>
          </a:p>
          <a:p>
            <a:r>
              <a:rPr lang="en-US" b="0" i="0">
                <a:solidFill>
                  <a:srgbClr val="666666"/>
                </a:solidFill>
                <a:effectLst/>
                <a:latin typeface="Verdana" panose="020B0604030504040204" pitchFamily="34" charset="0"/>
              </a:rPr>
              <a:t>“Turning and turning in the widening gyre</a:t>
            </a:r>
            <a:br>
              <a:rPr lang="en-US" b="0" i="0">
                <a:solidFill>
                  <a:srgbClr val="666666"/>
                </a:solidFill>
                <a:effectLst/>
                <a:latin typeface="Verdana" panose="020B0604030504040204" pitchFamily="34" charset="0"/>
              </a:rPr>
            </a:br>
            <a:r>
              <a:rPr lang="en-US" b="0" i="0">
                <a:solidFill>
                  <a:srgbClr val="666666"/>
                </a:solidFill>
                <a:effectLst/>
                <a:latin typeface="Verdana" panose="020B0604030504040204" pitchFamily="34" charset="0"/>
              </a:rPr>
              <a:t>The falcon cannot hear the falconer;</a:t>
            </a:r>
            <a:br>
              <a:rPr lang="en-US" b="0" i="0">
                <a:solidFill>
                  <a:srgbClr val="666666"/>
                </a:solidFill>
                <a:effectLst/>
                <a:latin typeface="Verdana" panose="020B0604030504040204" pitchFamily="34" charset="0"/>
              </a:rPr>
            </a:br>
            <a:r>
              <a:rPr lang="en-US" b="0" i="0">
                <a:solidFill>
                  <a:srgbClr val="666666"/>
                </a:solidFill>
                <a:effectLst/>
                <a:latin typeface="Verdana" panose="020B0604030504040204" pitchFamily="34" charset="0"/>
              </a:rPr>
              <a:t>Things fall apart; the centre cannot hold;</a:t>
            </a:r>
            <a:br>
              <a:rPr lang="en-US" b="0" i="0">
                <a:solidFill>
                  <a:srgbClr val="666666"/>
                </a:solidFill>
                <a:effectLst/>
                <a:latin typeface="Verdana" panose="020B0604030504040204" pitchFamily="34" charset="0"/>
              </a:rPr>
            </a:br>
            <a:r>
              <a:rPr lang="en-US" b="0" i="0">
                <a:solidFill>
                  <a:srgbClr val="666666"/>
                </a:solidFill>
                <a:effectLst/>
                <a:latin typeface="Verdana" panose="020B0604030504040204" pitchFamily="34" charset="0"/>
              </a:rPr>
              <a:t>Mere anarchy is loosed upon the world,”</a:t>
            </a:r>
            <a:endParaRPr lang="en-US" b="0" i="0">
              <a:solidFill>
                <a:srgbClr val="666666"/>
              </a:solidFill>
              <a:effectLst/>
              <a:latin typeface="Trebuchet MS" panose="020B0603020202020204" pitchFamily="34" charset="0"/>
            </a:endParaRPr>
          </a:p>
        </p:txBody>
      </p:sp>
    </p:spTree>
    <p:extLst>
      <p:ext uri="{BB962C8B-B14F-4D97-AF65-F5344CB8AC3E}">
        <p14:creationId xmlns:p14="http://schemas.microsoft.com/office/powerpoint/2010/main" val="22603879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663FA-1F0D-224F-8EA8-392A8CA9D39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AB62398-9340-024F-AFDE-8A018F912E5A}"/>
              </a:ext>
            </a:extLst>
          </p:cNvPr>
          <p:cNvSpPr>
            <a:spLocks noGrp="1"/>
          </p:cNvSpPr>
          <p:nvPr>
            <p:ph idx="1"/>
          </p:nvPr>
        </p:nvSpPr>
        <p:spPr/>
        <p:txBody>
          <a:bodyPr/>
          <a:lstStyle/>
          <a:p>
            <a:r>
              <a:rPr lang="en-US" b="1" i="0">
                <a:solidFill>
                  <a:srgbClr val="666666"/>
                </a:solidFill>
                <a:effectLst/>
                <a:latin typeface="Verdana" panose="020B0604030504040204" pitchFamily="34" charset="0"/>
              </a:rPr>
              <a:t>Okonkwo’s Life Falls Apart:</a:t>
            </a:r>
            <a:endParaRPr lang="en-US" b="0" i="0">
              <a:solidFill>
                <a:srgbClr val="666666"/>
              </a:solidFill>
              <a:effectLst/>
              <a:latin typeface="Trebuchet MS" panose="020B0603020202020204" pitchFamily="34" charset="0"/>
            </a:endParaRPr>
          </a:p>
          <a:p>
            <a:br>
              <a:rPr lang="en-US" b="0" i="0">
                <a:solidFill>
                  <a:srgbClr val="666666"/>
                </a:solidFill>
                <a:effectLst/>
                <a:latin typeface="Verdana" panose="020B0604030504040204" pitchFamily="34" charset="0"/>
              </a:rPr>
            </a:br>
            <a:endParaRPr lang="en-US" b="0" i="0">
              <a:solidFill>
                <a:srgbClr val="666666"/>
              </a:solidFill>
              <a:effectLst/>
              <a:latin typeface="Trebuchet MS" panose="020B0603020202020204" pitchFamily="34" charset="0"/>
            </a:endParaRPr>
          </a:p>
          <a:p>
            <a:r>
              <a:rPr lang="en-US" b="0" i="0">
                <a:solidFill>
                  <a:srgbClr val="666666"/>
                </a:solidFill>
                <a:effectLst/>
                <a:latin typeface="Verdana" panose="020B0604030504040204" pitchFamily="34" charset="0"/>
              </a:rPr>
              <a:t>At the beginning of the novel we see Okonkwo as a prosperous leader of the Igbo people. But the novel ends with his tragic end. Thus, we can say that the novel Things Fall Apart  depicts how Okonkwo’s life falls apart. Okonkwo is definitely a man of importance for his society</a:t>
            </a:r>
            <a:endParaRPr lang="en-US" b="0" i="0">
              <a:solidFill>
                <a:srgbClr val="666666"/>
              </a:solidFill>
              <a:effectLst/>
              <a:latin typeface="Trebuchet MS" panose="020B0603020202020204" pitchFamily="34" charset="0"/>
            </a:endParaRPr>
          </a:p>
        </p:txBody>
      </p:sp>
    </p:spTree>
    <p:extLst>
      <p:ext uri="{BB962C8B-B14F-4D97-AF65-F5344CB8AC3E}">
        <p14:creationId xmlns:p14="http://schemas.microsoft.com/office/powerpoint/2010/main" val="1884373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B9ABF-2960-124E-940B-730BA00D0AC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D75E23E-F7F6-894B-BB82-A324532FF2EF}"/>
              </a:ext>
            </a:extLst>
          </p:cNvPr>
          <p:cNvSpPr>
            <a:spLocks noGrp="1"/>
          </p:cNvSpPr>
          <p:nvPr>
            <p:ph idx="1"/>
          </p:nvPr>
        </p:nvSpPr>
        <p:spPr/>
        <p:txBody>
          <a:bodyPr/>
          <a:lstStyle/>
          <a:p>
            <a:r>
              <a:rPr lang="en-US" b="1" i="0">
                <a:solidFill>
                  <a:srgbClr val="666666"/>
                </a:solidFill>
                <a:effectLst/>
                <a:latin typeface="Verdana" panose="020B0604030504040204" pitchFamily="34" charset="0"/>
              </a:rPr>
              <a:t>Igbo Society Falls Apart:</a:t>
            </a:r>
            <a:endParaRPr lang="en-US" b="0" i="0">
              <a:solidFill>
                <a:srgbClr val="666666"/>
              </a:solidFill>
              <a:effectLst/>
              <a:latin typeface="Trebuchet MS" panose="020B0603020202020204" pitchFamily="34" charset="0"/>
            </a:endParaRPr>
          </a:p>
          <a:p>
            <a:br>
              <a:rPr lang="en-US" b="0" i="0">
                <a:solidFill>
                  <a:srgbClr val="666666"/>
                </a:solidFill>
                <a:effectLst/>
                <a:latin typeface="Verdana" panose="020B0604030504040204" pitchFamily="34" charset="0"/>
              </a:rPr>
            </a:br>
            <a:endParaRPr lang="en-US" b="0" i="0">
              <a:solidFill>
                <a:srgbClr val="666666"/>
              </a:solidFill>
              <a:effectLst/>
              <a:latin typeface="Trebuchet MS" panose="020B0603020202020204" pitchFamily="34" charset="0"/>
            </a:endParaRPr>
          </a:p>
          <a:p>
            <a:r>
              <a:rPr lang="en-US" b="0" i="0">
                <a:solidFill>
                  <a:srgbClr val="666666"/>
                </a:solidFill>
                <a:effectLst/>
                <a:latin typeface="Verdana" panose="020B0604030504040204" pitchFamily="34" charset="0"/>
              </a:rPr>
              <a:t>Like Okonkwo his Igbo society also falls apart. In the first part of the book we see a socially, politically and religiously organic Igbo society. But this organic society becomes divided and virtually loses all energy at the end of the book. Thus, the novel documents the falling apart of the Igbo tribe due to its own brutal rules as well as the coming of the Christian missionaries and the rule of the English government</a:t>
            </a:r>
            <a:endParaRPr lang="en-US" b="0" i="0">
              <a:solidFill>
                <a:srgbClr val="666666"/>
              </a:solidFill>
              <a:effectLst/>
              <a:latin typeface="Trebuchet MS" panose="020B0603020202020204" pitchFamily="34" charset="0"/>
            </a:endParaRPr>
          </a:p>
        </p:txBody>
      </p:sp>
    </p:spTree>
    <p:extLst>
      <p:ext uri="{BB962C8B-B14F-4D97-AF65-F5344CB8AC3E}">
        <p14:creationId xmlns:p14="http://schemas.microsoft.com/office/powerpoint/2010/main" val="1103225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61CC4-74E8-F047-A50B-82C168F6C68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6D0617D-1276-8647-9578-97C0A325DB1A}"/>
              </a:ext>
            </a:extLst>
          </p:cNvPr>
          <p:cNvSpPr>
            <a:spLocks noGrp="1"/>
          </p:cNvSpPr>
          <p:nvPr>
            <p:ph idx="1"/>
          </p:nvPr>
        </p:nvSpPr>
        <p:spPr/>
        <p:txBody>
          <a:bodyPr/>
          <a:lstStyle/>
          <a:p>
            <a:r>
              <a:rPr lang="en-US" b="1" i="0">
                <a:solidFill>
                  <a:srgbClr val="666666"/>
                </a:solidFill>
                <a:effectLst/>
                <a:latin typeface="Verdana" panose="020B0604030504040204" pitchFamily="34" charset="0"/>
              </a:rPr>
              <a:t>Igbo Society Encounters the Colonial Masters and Falls Apart:</a:t>
            </a:r>
            <a:endParaRPr lang="en-US" b="0" i="0">
              <a:solidFill>
                <a:srgbClr val="666666"/>
              </a:solidFill>
              <a:effectLst/>
              <a:latin typeface="Trebuchet MS" panose="020B0603020202020204" pitchFamily="34" charset="0"/>
            </a:endParaRPr>
          </a:p>
          <a:p>
            <a:br>
              <a:rPr lang="en-US" b="0" i="0">
                <a:solidFill>
                  <a:srgbClr val="666666"/>
                </a:solidFill>
                <a:effectLst/>
                <a:latin typeface="Trebuchet MS" panose="020B0603020202020204" pitchFamily="34" charset="0"/>
              </a:rPr>
            </a:br>
            <a:r>
              <a:rPr lang="en-US" b="0" i="0">
                <a:solidFill>
                  <a:srgbClr val="666666"/>
                </a:solidFill>
                <a:effectLst/>
                <a:latin typeface="Verdana" panose="020B0604030504040204" pitchFamily="34" charset="0"/>
              </a:rPr>
              <a:t>Prior to the coming of the white the political life of the Igbo people was also very organic and strong. They were very loyal to their political leaders. After the entrance of colonial masters, the colonial religion, mostly replaces the traditional religion. When the white man arrives, however, they ignore the Igbo’s values and tries to enforce his own beliefs and religious practices. Missionaries would convince these tribesmen that their tribe worshipped false gods and that its false gods did not have the ability to punish them if they chose to join the mission. Like many others, Okonko’s son Nwoye is also affected by the colonial religion.</a:t>
            </a:r>
            <a:endParaRPr lang="en-US" b="0" i="0">
              <a:solidFill>
                <a:srgbClr val="666666"/>
              </a:solidFill>
              <a:effectLst/>
              <a:latin typeface="Trebuchet MS" panose="020B0603020202020204" pitchFamily="34" charset="0"/>
            </a:endParaRPr>
          </a:p>
        </p:txBody>
      </p:sp>
    </p:spTree>
    <p:extLst>
      <p:ext uri="{BB962C8B-B14F-4D97-AF65-F5344CB8AC3E}">
        <p14:creationId xmlns:p14="http://schemas.microsoft.com/office/powerpoint/2010/main" val="39403811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8B918-FCC5-7440-B9CA-2EF467C1ACF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CD9D5DC-A860-1E4D-A229-AD8A1DD537A0}"/>
              </a:ext>
            </a:extLst>
          </p:cNvPr>
          <p:cNvSpPr>
            <a:spLocks noGrp="1"/>
          </p:cNvSpPr>
          <p:nvPr>
            <p:ph idx="1"/>
          </p:nvPr>
        </p:nvSpPr>
        <p:spPr/>
        <p:txBody>
          <a:bodyPr/>
          <a:lstStyle/>
          <a:p>
            <a:r>
              <a:rPr lang="en-GB" b="0" i="0">
                <a:solidFill>
                  <a:srgbClr val="292C2E"/>
                </a:solidFill>
                <a:effectLst/>
                <a:latin typeface="Raleway"/>
              </a:rPr>
              <a:t>‘Qoute Justifies the title</a:t>
            </a:r>
          </a:p>
          <a:p>
            <a:r>
              <a:rPr lang="en-GB" b="0" i="0">
                <a:solidFill>
                  <a:srgbClr val="292C2E"/>
                </a:solidFill>
                <a:effectLst/>
                <a:latin typeface="Raleway"/>
              </a:rPr>
              <a:t>The white man is very clever. He came quietly and peaceably with his religion. We were amused at his foolishness and allowed him to stay. Now he has won our brothers, and our clan can no longer act like one. He has put a knife on the things that held us together and we have fallen apart.”</a:t>
            </a:r>
          </a:p>
          <a:p>
            <a:r>
              <a:rPr lang="en-GB" b="0" i="0">
                <a:solidFill>
                  <a:srgbClr val="292C2E"/>
                </a:solidFill>
                <a:effectLst/>
                <a:latin typeface="Raleway"/>
              </a:rPr>
              <a:t>This exchange occurs at the end of Chapter 20 during the conversation between Obierika and Okonkwo. In the discussion, which centers on various events that have come to pass since the arrival of the colonialists, Obierika seems to voice Achebe’s own thoughts on colonialism</a:t>
            </a:r>
            <a:endParaRPr lang="en-US"/>
          </a:p>
        </p:txBody>
      </p:sp>
    </p:spTree>
    <p:extLst>
      <p:ext uri="{BB962C8B-B14F-4D97-AF65-F5344CB8AC3E}">
        <p14:creationId xmlns:p14="http://schemas.microsoft.com/office/powerpoint/2010/main" val="38068462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87DC0-6F01-EC44-A7CB-D51F42865B3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51B380C-149D-2545-85C5-FC407E4BFE61}"/>
              </a:ext>
            </a:extLst>
          </p:cNvPr>
          <p:cNvSpPr>
            <a:spLocks noGrp="1"/>
          </p:cNvSpPr>
          <p:nvPr>
            <p:ph idx="1"/>
          </p:nvPr>
        </p:nvSpPr>
        <p:spPr/>
        <p:txBody>
          <a:bodyPr>
            <a:normAutofit/>
          </a:bodyPr>
          <a:lstStyle/>
          <a:p>
            <a:r>
              <a:rPr lang="en-GB" sz="5400"/>
              <a:t>       Thank you </a:t>
            </a:r>
            <a:endParaRPr lang="en-US" sz="5400"/>
          </a:p>
        </p:txBody>
      </p:sp>
    </p:spTree>
    <p:extLst>
      <p:ext uri="{BB962C8B-B14F-4D97-AF65-F5344CB8AC3E}">
        <p14:creationId xmlns:p14="http://schemas.microsoft.com/office/powerpoint/2010/main" val="3209235683"/>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11</Slides>
  <Notes>0</Notes>
  <HiddenSlides>0</HiddenSlide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Frame</vt:lpstr>
      <vt:lpstr>Things Fall Apart  by Chinua Achieve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Things Fall Apart  by Chinua Achieve </dc:title>
  <dc:creator>Unknown User</dc:creator>
  <cp:lastModifiedBy>Unknown User</cp:lastModifiedBy>
  <cp:revision>1</cp:revision>
  <dcterms:created xsi:type="dcterms:W3CDTF">2022-07-24T17:04:01Z</dcterms:created>
  <dcterms:modified xsi:type="dcterms:W3CDTF">2022-07-24T17:20:43Z</dcterms:modified>
</cp:coreProperties>
</file>